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
  </p:notesMasterIdLst>
  <p:sldIdLst>
    <p:sldId id="261" r:id="rId2"/>
  </p:sldIdLst>
  <p:sldSz cx="7775575" cy="10907713"/>
  <p:notesSz cx="6797675" cy="99266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44"/>
    <a:srgbClr val="99FFCC"/>
    <a:srgbClr val="CCFF99"/>
    <a:srgbClr val="CCECFF"/>
    <a:srgbClr val="CCFFFF"/>
    <a:srgbClr val="66FFFF"/>
    <a:srgbClr val="03B8E3"/>
    <a:srgbClr val="6FBA2C"/>
    <a:srgbClr val="171C61"/>
    <a:srgbClr val="906E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7" d="100"/>
          <a:sy n="47" d="100"/>
        </p:scale>
        <p:origin x="2268" y="60"/>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5659" cy="498056"/>
          </a:xfrm>
          <a:prstGeom prst="rect">
            <a:avLst/>
          </a:prstGeom>
        </p:spPr>
        <p:txBody>
          <a:bodyPr vert="horz" lIns="91465" tIns="45732" rIns="91465" bIns="45732"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0445" y="0"/>
            <a:ext cx="2945659" cy="498056"/>
          </a:xfrm>
          <a:prstGeom prst="rect">
            <a:avLst/>
          </a:prstGeom>
        </p:spPr>
        <p:txBody>
          <a:bodyPr vert="horz" lIns="91465" tIns="45732" rIns="91465" bIns="45732" rtlCol="0"/>
          <a:lstStyle>
            <a:lvl1pPr algn="r">
              <a:defRPr sz="1100"/>
            </a:lvl1pPr>
          </a:lstStyle>
          <a:p>
            <a:fld id="{70F99883-74AE-4A2C-81B7-5B86A08198C0}" type="datetimeFigureOut">
              <a:rPr kumimoji="1" lang="ja-JP" altLang="en-US" smtClean="0"/>
              <a:t>2018/9/18</a:t>
            </a:fld>
            <a:endParaRPr kumimoji="1" lang="ja-JP" altLang="en-US"/>
          </a:p>
        </p:txBody>
      </p:sp>
      <p:sp>
        <p:nvSpPr>
          <p:cNvPr id="4" name="スライド イメージ プレースホルダー 3"/>
          <p:cNvSpPr>
            <a:spLocks noGrp="1" noRot="1" noChangeAspect="1"/>
          </p:cNvSpPr>
          <p:nvPr>
            <p:ph type="sldImg" idx="2"/>
          </p:nvPr>
        </p:nvSpPr>
        <p:spPr>
          <a:xfrm>
            <a:off x="2203450" y="1239838"/>
            <a:ext cx="2390775" cy="3352800"/>
          </a:xfrm>
          <a:prstGeom prst="rect">
            <a:avLst/>
          </a:prstGeom>
          <a:noFill/>
          <a:ln w="12700">
            <a:solidFill>
              <a:prstClr val="black"/>
            </a:solidFill>
          </a:ln>
        </p:spPr>
        <p:txBody>
          <a:bodyPr vert="horz" lIns="91465" tIns="45732" rIns="91465" bIns="45732"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3"/>
          </a:xfrm>
          <a:prstGeom prst="rect">
            <a:avLst/>
          </a:prstGeom>
        </p:spPr>
        <p:txBody>
          <a:bodyPr vert="horz" lIns="91465" tIns="45732" rIns="91465" bIns="4573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28586"/>
            <a:ext cx="2945659" cy="498055"/>
          </a:xfrm>
          <a:prstGeom prst="rect">
            <a:avLst/>
          </a:prstGeom>
        </p:spPr>
        <p:txBody>
          <a:bodyPr vert="horz" lIns="91465" tIns="45732" rIns="91465" bIns="45732"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0445" y="9428586"/>
            <a:ext cx="2945659" cy="498055"/>
          </a:xfrm>
          <a:prstGeom prst="rect">
            <a:avLst/>
          </a:prstGeom>
        </p:spPr>
        <p:txBody>
          <a:bodyPr vert="horz" lIns="91465" tIns="45732" rIns="91465" bIns="45732"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D93CC5-A9B8-46A1-B8C3-70AA73E05DA2}" type="slidenum">
              <a:rPr kumimoji="1" lang="ja-JP" altLang="en-US" smtClean="0"/>
              <a:t>1</a:t>
            </a:fld>
            <a:endParaRPr kumimoji="1" lang="ja-JP" altLang="en-US"/>
          </a:p>
        </p:txBody>
      </p:sp>
    </p:spTree>
    <p:extLst>
      <p:ext uri="{BB962C8B-B14F-4D97-AF65-F5344CB8AC3E}">
        <p14:creationId xmlns:p14="http://schemas.microsoft.com/office/powerpoint/2010/main" val="3453845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9/18/2018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9/18/2018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9/18/2018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9/18/2018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9/18/2018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9/18/2018</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9/18/2018</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9/18/2018</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9/18/2018</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9/18/2018</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9/18/2018</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eg"/><Relationship Id="rId7" Type="http://schemas.microsoft.com/office/2007/relationships/hdphoto" Target="../media/hdphoto2.wdp"/><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2.jpeg"/><Relationship Id="rId4" Type="http://schemas.microsoft.com/office/2007/relationships/hdphoto" Target="../media/hdphoto1.wdp"/><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草原のイラスト（背景素材）"/>
          <p:cNvPicPr>
            <a:picLocks noChangeAspect="1" noChangeArrowheads="1"/>
          </p:cNvPicPr>
          <p:nvPr/>
        </p:nvPicPr>
        <p:blipFill>
          <a:blip r:embed="rId3">
            <a:extLst>
              <a:ext uri="{BEBA8EAE-BF5A-486C-A8C5-ECC9F3942E4B}">
                <a14:imgProps xmlns:a14="http://schemas.microsoft.com/office/drawing/2010/main">
                  <a14:imgLayer r:embed="rId4">
                    <a14:imgEffect>
                      <a14:artisticLineDrawing/>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477" y="1"/>
            <a:ext cx="7772098" cy="2522716"/>
          </a:xfrm>
          <a:prstGeom prst="rect">
            <a:avLst/>
          </a:prstGeom>
          <a:noFill/>
          <a:extLst>
            <a:ext uri="{909E8E84-426E-40DD-AFC4-6F175D3DCCD1}">
              <a14:hiddenFill xmlns:a14="http://schemas.microsoft.com/office/drawing/2010/main">
                <a:solidFill>
                  <a:srgbClr val="FFFFFF"/>
                </a:solidFill>
              </a14:hiddenFill>
            </a:ext>
          </a:extLst>
        </p:spPr>
      </p:pic>
      <p:grpSp>
        <p:nvGrpSpPr>
          <p:cNvPr id="6" name="グループ化 5"/>
          <p:cNvGrpSpPr/>
          <p:nvPr/>
        </p:nvGrpSpPr>
        <p:grpSpPr>
          <a:xfrm>
            <a:off x="5178910" y="374881"/>
            <a:ext cx="2513053" cy="1615530"/>
            <a:chOff x="5088994" y="625222"/>
            <a:chExt cx="2609813" cy="1658409"/>
          </a:xfrm>
        </p:grpSpPr>
        <p:sp>
          <p:nvSpPr>
            <p:cNvPr id="24" name="雲 23"/>
            <p:cNvSpPr/>
            <p:nvPr/>
          </p:nvSpPr>
          <p:spPr>
            <a:xfrm>
              <a:off x="5088994" y="625222"/>
              <a:ext cx="2609813" cy="1658409"/>
            </a:xfrm>
            <a:prstGeom prst="clou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284236" y="679487"/>
              <a:ext cx="2229975" cy="1246495"/>
            </a:xfrm>
            <a:prstGeom prst="rect">
              <a:avLst/>
            </a:prstGeom>
          </p:spPr>
          <p:txBody>
            <a:bodyPr wrap="square">
              <a:spAutoFit/>
            </a:bodyPr>
            <a:lstStyle/>
            <a:p>
              <a:pPr algn="ctr">
                <a:lnSpc>
                  <a:spcPts val="4000"/>
                </a:lnSpc>
              </a:pPr>
              <a:r>
                <a:rPr lang="ja-JP" altLang="en-US" sz="2400" dirty="0">
                  <a:solidFill>
                    <a:srgbClr val="009944"/>
                  </a:solidFill>
                  <a:latin typeface="HGSｺﾞｼｯｸE" panose="020B0900000000000000" pitchFamily="50" charset="-128"/>
                  <a:ea typeface="HGSｺﾞｼｯｸE" panose="020B0900000000000000" pitchFamily="50" charset="-128"/>
                </a:rPr>
                <a:t>参加費</a:t>
              </a:r>
            </a:p>
            <a:p>
              <a:pPr algn="ctr">
                <a:lnSpc>
                  <a:spcPts val="2500"/>
                </a:lnSpc>
              </a:pPr>
              <a:r>
                <a:rPr lang="ja-JP" altLang="en-US" sz="2000" dirty="0">
                  <a:solidFill>
                    <a:srgbClr val="009944"/>
                  </a:solidFill>
                  <a:latin typeface="HGSｺﾞｼｯｸE" panose="020B0900000000000000" pitchFamily="50" charset="-128"/>
                  <a:ea typeface="HGSｺﾞｼｯｸE" panose="020B0900000000000000" pitchFamily="50" charset="-128"/>
                </a:rPr>
                <a:t>  </a:t>
              </a:r>
              <a:r>
                <a:rPr lang="ja-JP" altLang="en-US" sz="1800" dirty="0">
                  <a:solidFill>
                    <a:srgbClr val="009944"/>
                  </a:solidFill>
                  <a:latin typeface="HGSｺﾞｼｯｸE" panose="020B0900000000000000" pitchFamily="50" charset="-128"/>
                  <a:ea typeface="HGSｺﾞｼｯｸE" panose="020B0900000000000000" pitchFamily="50" charset="-128"/>
                </a:rPr>
                <a:t>会　員　 </a:t>
              </a:r>
              <a:r>
                <a:rPr lang="en-US" altLang="ja-JP" sz="1800" dirty="0">
                  <a:solidFill>
                    <a:srgbClr val="009944"/>
                  </a:solidFill>
                  <a:latin typeface="HGSｺﾞｼｯｸE" panose="020B0900000000000000" pitchFamily="50" charset="-128"/>
                  <a:ea typeface="HGSｺﾞｼｯｸE" panose="020B0900000000000000" pitchFamily="50" charset="-128"/>
                </a:rPr>
                <a:t>500</a:t>
              </a:r>
              <a:r>
                <a:rPr lang="ja-JP" altLang="en-US" sz="1800" dirty="0">
                  <a:solidFill>
                    <a:srgbClr val="009944"/>
                  </a:solidFill>
                  <a:latin typeface="HGSｺﾞｼｯｸE" panose="020B0900000000000000" pitchFamily="50" charset="-128"/>
                  <a:ea typeface="HGSｺﾞｼｯｸE" panose="020B0900000000000000" pitchFamily="50" charset="-128"/>
                </a:rPr>
                <a:t>円</a:t>
              </a:r>
              <a:endParaRPr lang="en-US" altLang="ja-JP" sz="1800" dirty="0">
                <a:solidFill>
                  <a:srgbClr val="009944"/>
                </a:solidFill>
                <a:latin typeface="HGSｺﾞｼｯｸE" panose="020B0900000000000000" pitchFamily="50" charset="-128"/>
                <a:ea typeface="HGSｺﾞｼｯｸE" panose="020B0900000000000000" pitchFamily="50" charset="-128"/>
              </a:endParaRPr>
            </a:p>
            <a:p>
              <a:pPr algn="ctr">
                <a:lnSpc>
                  <a:spcPts val="2500"/>
                </a:lnSpc>
              </a:pPr>
              <a:r>
                <a:rPr lang="ja-JP" altLang="en-US" sz="1800" dirty="0">
                  <a:solidFill>
                    <a:srgbClr val="009944"/>
                  </a:solidFill>
                  <a:latin typeface="HGSｺﾞｼｯｸE" panose="020B0900000000000000" pitchFamily="50" charset="-128"/>
                  <a:ea typeface="HGSｺﾞｼｯｸE" panose="020B0900000000000000" pitchFamily="50" charset="-128"/>
                </a:rPr>
                <a:t>   非会員　</a:t>
              </a:r>
              <a:r>
                <a:rPr lang="en-US" altLang="ja-JP" sz="1800" dirty="0">
                  <a:solidFill>
                    <a:srgbClr val="009944"/>
                  </a:solidFill>
                  <a:latin typeface="HGSｺﾞｼｯｸE" panose="020B0900000000000000" pitchFamily="50" charset="-128"/>
                  <a:ea typeface="HGSｺﾞｼｯｸE" panose="020B0900000000000000" pitchFamily="50" charset="-128"/>
                </a:rPr>
                <a:t>1,000</a:t>
              </a:r>
              <a:r>
                <a:rPr lang="ja-JP" altLang="en-US" sz="1800" dirty="0">
                  <a:solidFill>
                    <a:srgbClr val="009944"/>
                  </a:solidFill>
                  <a:latin typeface="HGSｺﾞｼｯｸE" panose="020B0900000000000000" pitchFamily="50" charset="-128"/>
                  <a:ea typeface="HGSｺﾞｼｯｸE" panose="020B0900000000000000" pitchFamily="50" charset="-128"/>
                </a:rPr>
                <a:t>円</a:t>
              </a:r>
              <a:endParaRPr lang="ja-JP" altLang="en-US" sz="900" dirty="0">
                <a:solidFill>
                  <a:srgbClr val="009944"/>
                </a:solidFill>
                <a:latin typeface="HGSｺﾞｼｯｸE" panose="020B0900000000000000" pitchFamily="50" charset="-128"/>
                <a:ea typeface="HGSｺﾞｼｯｸE" panose="020B0900000000000000" pitchFamily="50" charset="-128"/>
              </a:endParaRPr>
            </a:p>
          </p:txBody>
        </p:sp>
      </p:grpSp>
      <p:sp>
        <p:nvSpPr>
          <p:cNvPr id="22" name="テキスト ボックス 21"/>
          <p:cNvSpPr txBox="1"/>
          <p:nvPr/>
        </p:nvSpPr>
        <p:spPr>
          <a:xfrm>
            <a:off x="473384" y="9329305"/>
            <a:ext cx="7040827" cy="1446550"/>
          </a:xfrm>
          <a:prstGeom prst="rect">
            <a:avLst/>
          </a:prstGeom>
          <a:noFill/>
        </p:spPr>
        <p:txBody>
          <a:bodyPr wrap="square" rtlCol="0">
            <a:spAutoFit/>
          </a:bodyPr>
          <a:lstStyle/>
          <a:p>
            <a:r>
              <a:rPr lang="ja-JP" altLang="en-US" sz="1400" b="1" dirty="0">
                <a:solidFill>
                  <a:srgbClr val="009944"/>
                </a:solidFill>
                <a:latin typeface="メイリオ" panose="020B0604030504040204" pitchFamily="50" charset="-128"/>
                <a:ea typeface="メイリオ" panose="020B0604030504040204" pitchFamily="50" charset="-128"/>
              </a:rPr>
              <a:t>＜申込み＆問い合わせ先＞</a:t>
            </a:r>
            <a:endParaRPr lang="en-US" altLang="ja-JP" sz="1400" b="1" dirty="0">
              <a:solidFill>
                <a:srgbClr val="009944"/>
              </a:solidFill>
              <a:latin typeface="メイリオ" panose="020B0604030504040204" pitchFamily="50" charset="-128"/>
              <a:ea typeface="メイリオ" panose="020B0604030504040204" pitchFamily="50" charset="-128"/>
            </a:endParaRPr>
          </a:p>
          <a:p>
            <a:r>
              <a:rPr lang="ja-JP" altLang="en-US" sz="1300" b="1" dirty="0">
                <a:solidFill>
                  <a:srgbClr val="009944"/>
                </a:solidFill>
                <a:latin typeface="メイリオ" panose="020B0604030504040204" pitchFamily="50" charset="-128"/>
                <a:ea typeface="メイリオ" panose="020B0604030504040204" pitchFamily="50" charset="-128"/>
              </a:rPr>
              <a:t>　　①氏名、②所属、③職種、④ご連絡先メールアドレス、⑤会員・非会員</a:t>
            </a:r>
            <a:r>
              <a:rPr lang="ja-JP" altLang="en-US" sz="1300" dirty="0">
                <a:solidFill>
                  <a:srgbClr val="009944"/>
                </a:solidFill>
                <a:latin typeface="メイリオ" panose="020B0604030504040204" pitchFamily="50" charset="-128"/>
                <a:ea typeface="メイリオ" panose="020B0604030504040204" pitchFamily="50" charset="-128"/>
              </a:rPr>
              <a:t>を明記の上、</a:t>
            </a:r>
            <a:endParaRPr lang="en-US" altLang="ja-JP" sz="1300" dirty="0">
              <a:solidFill>
                <a:srgbClr val="009944"/>
              </a:solidFill>
              <a:latin typeface="メイリオ" panose="020B0604030504040204" pitchFamily="50" charset="-128"/>
              <a:ea typeface="メイリオ" panose="020B0604030504040204" pitchFamily="50" charset="-128"/>
            </a:endParaRPr>
          </a:p>
          <a:p>
            <a:r>
              <a:rPr lang="ja-JP" altLang="en-US" sz="1300" b="1" dirty="0">
                <a:solidFill>
                  <a:srgbClr val="009944"/>
                </a:solidFill>
                <a:latin typeface="メイリオ" panose="020B0604030504040204" pitchFamily="50" charset="-128"/>
                <a:ea typeface="メイリオ" panose="020B0604030504040204" pitchFamily="50" charset="-128"/>
              </a:rPr>
              <a:t>　　</a:t>
            </a:r>
            <a:r>
              <a:rPr lang="ja-JP" altLang="en-US" sz="1300" b="1" u="sng" dirty="0">
                <a:solidFill>
                  <a:srgbClr val="FF0000"/>
                </a:solidFill>
                <a:latin typeface="メイリオ" panose="020B0604030504040204" pitchFamily="50" charset="-128"/>
                <a:ea typeface="メイリオ" panose="020B0604030504040204" pitchFamily="50" charset="-128"/>
              </a:rPr>
              <a:t>平成３０年１０月１５日（月）</a:t>
            </a:r>
            <a:r>
              <a:rPr lang="ja-JP" altLang="en-US" sz="1300" dirty="0">
                <a:solidFill>
                  <a:srgbClr val="009944"/>
                </a:solidFill>
                <a:latin typeface="メイリオ" panose="020B0604030504040204" pitchFamily="50" charset="-128"/>
                <a:ea typeface="メイリオ" panose="020B0604030504040204" pitchFamily="50" charset="-128"/>
              </a:rPr>
              <a:t>までに、下記</a:t>
            </a:r>
            <a:r>
              <a:rPr lang="en-US" altLang="ja-JP" sz="1300" dirty="0">
                <a:solidFill>
                  <a:srgbClr val="009944"/>
                </a:solidFill>
                <a:latin typeface="メイリオ" panose="020B0604030504040204" pitchFamily="50" charset="-128"/>
                <a:ea typeface="メイリオ" panose="020B0604030504040204" pitchFamily="50" charset="-128"/>
              </a:rPr>
              <a:t>FAX</a:t>
            </a:r>
            <a:r>
              <a:rPr lang="ja-JP" altLang="en-US" sz="1300" dirty="0">
                <a:solidFill>
                  <a:srgbClr val="009944"/>
                </a:solidFill>
                <a:latin typeface="メイリオ" panose="020B0604030504040204" pitchFamily="50" charset="-128"/>
                <a:ea typeface="メイリオ" panose="020B0604030504040204" pitchFamily="50" charset="-128"/>
              </a:rPr>
              <a:t>かメールアドレスへお送りください。</a:t>
            </a:r>
            <a:endParaRPr lang="en-US" altLang="ja-JP" sz="1300" b="1" dirty="0">
              <a:solidFill>
                <a:srgbClr val="009944"/>
              </a:solidFill>
              <a:latin typeface="HGP明朝B" panose="02020800000000000000" pitchFamily="18" charset="-128"/>
              <a:ea typeface="HGP明朝B" panose="02020800000000000000" pitchFamily="18" charset="-128"/>
            </a:endParaRPr>
          </a:p>
          <a:p>
            <a:r>
              <a:rPr lang="ja-JP" altLang="en-US" sz="1600" dirty="0">
                <a:solidFill>
                  <a:srgbClr val="009944"/>
                </a:solidFill>
                <a:latin typeface="メイリオ" panose="020B0604030504040204" pitchFamily="50" charset="-128"/>
                <a:ea typeface="メイリオ" panose="020B0604030504040204" pitchFamily="50" charset="-128"/>
              </a:rPr>
              <a:t>　　　</a:t>
            </a:r>
            <a:r>
              <a:rPr lang="en-US" altLang="ja-JP" sz="1600" dirty="0">
                <a:solidFill>
                  <a:srgbClr val="009944"/>
                </a:solidFill>
                <a:latin typeface="メイリオ" panose="020B0604030504040204" pitchFamily="50" charset="-128"/>
                <a:ea typeface="メイリオ" panose="020B0604030504040204" pitchFamily="50" charset="-128"/>
              </a:rPr>
              <a:t>Mail</a:t>
            </a:r>
            <a:r>
              <a:rPr lang="ja-JP" altLang="en-US" sz="1600" dirty="0">
                <a:solidFill>
                  <a:srgbClr val="009944"/>
                </a:solidFill>
                <a:latin typeface="メイリオ" panose="020B0604030504040204" pitchFamily="50" charset="-128"/>
                <a:ea typeface="メイリオ" panose="020B0604030504040204" pitchFamily="50" charset="-128"/>
              </a:rPr>
              <a:t>：</a:t>
            </a:r>
            <a:r>
              <a:rPr lang="en-US" altLang="ja-JP" sz="1600" dirty="0">
                <a:solidFill>
                  <a:srgbClr val="009944"/>
                </a:solidFill>
                <a:latin typeface="メイリオ" panose="020B0604030504040204" pitchFamily="50" charset="-128"/>
                <a:ea typeface="メイリオ" panose="020B0604030504040204" pitchFamily="50" charset="-128"/>
              </a:rPr>
              <a:t>hama.kodomosmile@gmail.com</a:t>
            </a:r>
          </a:p>
          <a:p>
            <a:r>
              <a:rPr lang="ja-JP" altLang="en-US" sz="1600" dirty="0">
                <a:solidFill>
                  <a:srgbClr val="009944"/>
                </a:solidFill>
                <a:latin typeface="メイリオ" panose="020B0604030504040204" pitchFamily="50" charset="-128"/>
                <a:ea typeface="メイリオ" panose="020B0604030504040204" pitchFamily="50" charset="-128"/>
              </a:rPr>
              <a:t>　　　</a:t>
            </a:r>
            <a:r>
              <a:rPr lang="en-US" altLang="ja-JP" sz="1600" dirty="0">
                <a:solidFill>
                  <a:srgbClr val="009944"/>
                </a:solidFill>
                <a:latin typeface="メイリオ" panose="020B0604030504040204" pitchFamily="50" charset="-128"/>
                <a:ea typeface="メイリオ" panose="020B0604030504040204" pitchFamily="50" charset="-128"/>
              </a:rPr>
              <a:t>TEL</a:t>
            </a:r>
            <a:r>
              <a:rPr lang="ja-JP" altLang="en-US" sz="1600" dirty="0">
                <a:solidFill>
                  <a:srgbClr val="009944"/>
                </a:solidFill>
                <a:latin typeface="メイリオ" panose="020B0604030504040204" pitchFamily="50" charset="-128"/>
                <a:ea typeface="メイリオ" panose="020B0604030504040204" pitchFamily="50" charset="-128"/>
              </a:rPr>
              <a:t>：</a:t>
            </a:r>
            <a:r>
              <a:rPr lang="en-US" altLang="ja-JP" sz="1600" dirty="0">
                <a:solidFill>
                  <a:srgbClr val="009944"/>
                </a:solidFill>
                <a:latin typeface="メイリオ" panose="020B0604030504040204" pitchFamily="50" charset="-128"/>
                <a:ea typeface="メイリオ" panose="020B0604030504040204" pitchFamily="50" charset="-128"/>
              </a:rPr>
              <a:t>053</a:t>
            </a:r>
            <a:r>
              <a:rPr lang="ja-JP" altLang="en-US" sz="1600" dirty="0">
                <a:solidFill>
                  <a:srgbClr val="009944"/>
                </a:solidFill>
                <a:latin typeface="メイリオ" panose="020B0604030504040204" pitchFamily="50" charset="-128"/>
                <a:ea typeface="メイリオ" panose="020B0604030504040204" pitchFamily="50" charset="-128"/>
              </a:rPr>
              <a:t>－</a:t>
            </a:r>
            <a:r>
              <a:rPr lang="en-US" altLang="ja-JP" sz="1600" dirty="0">
                <a:solidFill>
                  <a:srgbClr val="009944"/>
                </a:solidFill>
                <a:latin typeface="メイリオ" panose="020B0604030504040204" pitchFamily="50" charset="-128"/>
                <a:ea typeface="メイリオ" panose="020B0604030504040204" pitchFamily="50" charset="-128"/>
              </a:rPr>
              <a:t>570</a:t>
            </a:r>
            <a:r>
              <a:rPr lang="ja-JP" altLang="en-US" sz="1600" dirty="0">
                <a:solidFill>
                  <a:srgbClr val="009944"/>
                </a:solidFill>
                <a:latin typeface="メイリオ" panose="020B0604030504040204" pitchFamily="50" charset="-128"/>
                <a:ea typeface="メイリオ" panose="020B0604030504040204" pitchFamily="50" charset="-128"/>
              </a:rPr>
              <a:t>－</a:t>
            </a:r>
            <a:r>
              <a:rPr lang="en-US" altLang="ja-JP" sz="1600" dirty="0">
                <a:solidFill>
                  <a:srgbClr val="009944"/>
                </a:solidFill>
                <a:latin typeface="メイリオ" panose="020B0604030504040204" pitchFamily="50" charset="-128"/>
                <a:ea typeface="メイリオ" panose="020B0604030504040204" pitchFamily="50" charset="-128"/>
              </a:rPr>
              <a:t>8142</a:t>
            </a:r>
            <a:r>
              <a:rPr lang="ja-JP" altLang="en-US" sz="1600" dirty="0">
                <a:solidFill>
                  <a:srgbClr val="009944"/>
                </a:solidFill>
                <a:latin typeface="メイリオ" panose="020B0604030504040204" pitchFamily="50" charset="-128"/>
                <a:ea typeface="メイリオ" panose="020B0604030504040204" pitchFamily="50" charset="-128"/>
              </a:rPr>
              <a:t>（</a:t>
            </a:r>
            <a:r>
              <a:rPr lang="en-US" altLang="ja-JP" sz="1600" dirty="0">
                <a:solidFill>
                  <a:srgbClr val="009944"/>
                </a:solidFill>
                <a:latin typeface="メイリオ" panose="020B0604030504040204" pitchFamily="50" charset="-128"/>
                <a:ea typeface="メイリオ" panose="020B0604030504040204" pitchFamily="50" charset="-128"/>
              </a:rPr>
              <a:t>NPO</a:t>
            </a:r>
            <a:r>
              <a:rPr lang="ja-JP" altLang="en-US" sz="1600" dirty="0" err="1">
                <a:solidFill>
                  <a:srgbClr val="009944"/>
                </a:solidFill>
                <a:latin typeface="メイリオ" panose="020B0604030504040204" pitchFamily="50" charset="-128"/>
                <a:ea typeface="メイリオ" panose="020B0604030504040204" pitchFamily="50" charset="-128"/>
              </a:rPr>
              <a:t>法人すまいる</a:t>
            </a:r>
            <a:r>
              <a:rPr lang="ja-JP" altLang="en-US" sz="1600" dirty="0">
                <a:solidFill>
                  <a:srgbClr val="009944"/>
                </a:solidFill>
                <a:latin typeface="メイリオ" panose="020B0604030504040204" pitchFamily="50" charset="-128"/>
                <a:ea typeface="メイリオ" panose="020B0604030504040204" pitchFamily="50" charset="-128"/>
              </a:rPr>
              <a:t>事務局）</a:t>
            </a:r>
            <a:endParaRPr lang="en-US" altLang="ja-JP" sz="1200" dirty="0">
              <a:solidFill>
                <a:srgbClr val="009944"/>
              </a:solidFill>
              <a:latin typeface="メイリオ" panose="020B0604030504040204" pitchFamily="50" charset="-128"/>
              <a:ea typeface="メイリオ" panose="020B0604030504040204" pitchFamily="50" charset="-128"/>
            </a:endParaRPr>
          </a:p>
          <a:p>
            <a:r>
              <a:rPr lang="ja-JP" altLang="en-US" sz="1600" dirty="0">
                <a:solidFill>
                  <a:srgbClr val="009944"/>
                </a:solidFill>
                <a:latin typeface="メイリオ" panose="020B0604030504040204" pitchFamily="50" charset="-128"/>
                <a:ea typeface="メイリオ" panose="020B0604030504040204" pitchFamily="50" charset="-128"/>
              </a:rPr>
              <a:t>　　　</a:t>
            </a:r>
            <a:r>
              <a:rPr lang="en-US" altLang="ja-JP" sz="1600" b="1" dirty="0">
                <a:solidFill>
                  <a:srgbClr val="009944"/>
                </a:solidFill>
                <a:latin typeface="メイリオ" panose="020B0604030504040204" pitchFamily="50" charset="-128"/>
                <a:ea typeface="メイリオ" panose="020B0604030504040204" pitchFamily="50" charset="-128"/>
              </a:rPr>
              <a:t>FAX</a:t>
            </a:r>
            <a:r>
              <a:rPr lang="ja-JP" altLang="en-US" sz="1600" b="1" dirty="0">
                <a:solidFill>
                  <a:srgbClr val="009944"/>
                </a:solidFill>
                <a:latin typeface="メイリオ" panose="020B0604030504040204" pitchFamily="50" charset="-128"/>
                <a:ea typeface="メイリオ" panose="020B0604030504040204" pitchFamily="50" charset="-128"/>
              </a:rPr>
              <a:t>：</a:t>
            </a:r>
            <a:r>
              <a:rPr lang="en-US" altLang="ja-JP" sz="1600" b="1" dirty="0">
                <a:solidFill>
                  <a:srgbClr val="009944"/>
                </a:solidFill>
                <a:latin typeface="メイリオ" panose="020B0604030504040204" pitchFamily="50" charset="-128"/>
                <a:ea typeface="メイリオ" panose="020B0604030504040204" pitchFamily="50" charset="-128"/>
              </a:rPr>
              <a:t>053</a:t>
            </a:r>
            <a:r>
              <a:rPr lang="ja-JP" altLang="en-US" sz="1600" b="1" dirty="0">
                <a:solidFill>
                  <a:srgbClr val="009944"/>
                </a:solidFill>
                <a:latin typeface="メイリオ" panose="020B0604030504040204" pitchFamily="50" charset="-128"/>
                <a:ea typeface="メイリオ" panose="020B0604030504040204" pitchFamily="50" charset="-128"/>
              </a:rPr>
              <a:t>－</a:t>
            </a:r>
            <a:r>
              <a:rPr lang="en-US" altLang="ja-JP" sz="1600" b="1" dirty="0">
                <a:solidFill>
                  <a:srgbClr val="009944"/>
                </a:solidFill>
                <a:latin typeface="メイリオ" panose="020B0604030504040204" pitchFamily="50" charset="-128"/>
                <a:ea typeface="メイリオ" panose="020B0604030504040204" pitchFamily="50" charset="-128"/>
              </a:rPr>
              <a:t>570</a:t>
            </a:r>
            <a:r>
              <a:rPr lang="ja-JP" altLang="en-US" sz="1600" b="1" dirty="0">
                <a:solidFill>
                  <a:srgbClr val="009944"/>
                </a:solidFill>
                <a:latin typeface="メイリオ" panose="020B0604030504040204" pitchFamily="50" charset="-128"/>
                <a:ea typeface="メイリオ" panose="020B0604030504040204" pitchFamily="50" charset="-128"/>
              </a:rPr>
              <a:t>－</a:t>
            </a:r>
            <a:r>
              <a:rPr lang="en-US" altLang="ja-JP" sz="1600" b="1" dirty="0">
                <a:solidFill>
                  <a:srgbClr val="009944"/>
                </a:solidFill>
                <a:latin typeface="メイリオ" panose="020B0604030504040204" pitchFamily="50" charset="-128"/>
                <a:ea typeface="メイリオ" panose="020B0604030504040204" pitchFamily="50" charset="-128"/>
              </a:rPr>
              <a:t>8143</a:t>
            </a:r>
            <a:r>
              <a:rPr lang="ja-JP" altLang="en-US" sz="1600" dirty="0">
                <a:solidFill>
                  <a:srgbClr val="009944"/>
                </a:solidFill>
                <a:latin typeface="メイリオ" panose="020B0604030504040204" pitchFamily="50" charset="-128"/>
                <a:ea typeface="メイリオ" panose="020B0604030504040204" pitchFamily="50" charset="-128"/>
              </a:rPr>
              <a:t>（　　　　</a:t>
            </a:r>
            <a:r>
              <a:rPr lang="en-US" altLang="ja-JP" sz="1600" dirty="0">
                <a:solidFill>
                  <a:srgbClr val="009944"/>
                </a:solidFill>
                <a:latin typeface="メイリオ" panose="020B0604030504040204" pitchFamily="50" charset="-128"/>
                <a:ea typeface="メイリオ" panose="020B0604030504040204" pitchFamily="50" charset="-128"/>
              </a:rPr>
              <a:t>〃</a:t>
            </a:r>
            <a:r>
              <a:rPr lang="ja-JP" altLang="en-US" sz="1600" dirty="0">
                <a:solidFill>
                  <a:srgbClr val="009944"/>
                </a:solidFill>
                <a:latin typeface="メイリオ" panose="020B0604030504040204" pitchFamily="50" charset="-128"/>
                <a:ea typeface="メイリオ" panose="020B0604030504040204" pitchFamily="50" charset="-128"/>
              </a:rPr>
              <a:t>　　　　）</a:t>
            </a:r>
            <a:endParaRPr lang="en-US" altLang="ja-JP" sz="1600" dirty="0">
              <a:solidFill>
                <a:srgbClr val="009944"/>
              </a:solidFill>
              <a:latin typeface="メイリオ" panose="020B0604030504040204" pitchFamily="50" charset="-128"/>
              <a:ea typeface="メイリオ" panose="020B0604030504040204" pitchFamily="50" charset="-128"/>
            </a:endParaRPr>
          </a:p>
        </p:txBody>
      </p:sp>
      <p:grpSp>
        <p:nvGrpSpPr>
          <p:cNvPr id="4" name="グループ化 3"/>
          <p:cNvGrpSpPr/>
          <p:nvPr/>
        </p:nvGrpSpPr>
        <p:grpSpPr>
          <a:xfrm>
            <a:off x="285816" y="258553"/>
            <a:ext cx="7133981" cy="2079497"/>
            <a:chOff x="285816" y="258553"/>
            <a:chExt cx="7133981" cy="2079497"/>
          </a:xfrm>
        </p:grpSpPr>
        <p:sp>
          <p:nvSpPr>
            <p:cNvPr id="3" name="正方形/長方形 2"/>
            <p:cNvSpPr/>
            <p:nvPr/>
          </p:nvSpPr>
          <p:spPr>
            <a:xfrm>
              <a:off x="325961" y="258553"/>
              <a:ext cx="5409821" cy="646331"/>
            </a:xfrm>
            <a:prstGeom prst="rect">
              <a:avLst/>
            </a:prstGeom>
          </p:spPr>
          <p:txBody>
            <a:bodyPr wrap="square">
              <a:spAutoFit/>
            </a:bodyPr>
            <a:lstStyle/>
            <a:p>
              <a:r>
                <a:rPr lang="en-US" altLang="ja-JP" sz="1800" b="1" dirty="0">
                  <a:solidFill>
                    <a:schemeClr val="accent1">
                      <a:lumMod val="50000"/>
                    </a:schemeClr>
                  </a:solidFill>
                  <a:latin typeface="HGP明朝E" panose="02020900000000000000" pitchFamily="18" charset="-128"/>
                  <a:ea typeface="HGP明朝E" panose="02020900000000000000" pitchFamily="18" charset="-128"/>
                </a:rPr>
                <a:t>NPO</a:t>
              </a:r>
              <a:r>
                <a:rPr lang="ja-JP" altLang="en-US" sz="1800" b="1" dirty="0">
                  <a:solidFill>
                    <a:schemeClr val="accent1">
                      <a:lumMod val="50000"/>
                    </a:schemeClr>
                  </a:solidFill>
                  <a:latin typeface="HGP明朝E" panose="02020900000000000000" pitchFamily="18" charset="-128"/>
                  <a:ea typeface="HGP明朝E" panose="02020900000000000000" pitchFamily="18" charset="-128"/>
                </a:rPr>
                <a:t>法人はまま</a:t>
              </a:r>
              <a:r>
                <a:rPr lang="ja-JP" altLang="en-US" sz="1800" b="1" dirty="0" err="1">
                  <a:solidFill>
                    <a:schemeClr val="accent1">
                      <a:lumMod val="50000"/>
                    </a:schemeClr>
                  </a:solidFill>
                  <a:latin typeface="HGP明朝E" panose="02020900000000000000" pitchFamily="18" charset="-128"/>
                  <a:ea typeface="HGP明朝E" panose="02020900000000000000" pitchFamily="18" charset="-128"/>
                </a:rPr>
                <a:t>つ</a:t>
              </a:r>
              <a:r>
                <a:rPr lang="ja-JP" altLang="en-US" sz="1800" b="1" dirty="0">
                  <a:solidFill>
                    <a:schemeClr val="accent1">
                      <a:lumMod val="50000"/>
                    </a:schemeClr>
                  </a:solidFill>
                  <a:latin typeface="HGP明朝E" panose="02020900000000000000" pitchFamily="18" charset="-128"/>
                  <a:ea typeface="HGP明朝E" panose="02020900000000000000" pitchFamily="18" charset="-128"/>
                </a:rPr>
                <a:t>子どものこころを支える会（すまいる）</a:t>
              </a:r>
              <a:endParaRPr lang="en-US" altLang="ja-JP" sz="1800" b="1" dirty="0">
                <a:solidFill>
                  <a:schemeClr val="accent1">
                    <a:lumMod val="50000"/>
                  </a:schemeClr>
                </a:solidFill>
                <a:latin typeface="HGP明朝E" panose="02020900000000000000" pitchFamily="18" charset="-128"/>
                <a:ea typeface="HGP明朝E" panose="02020900000000000000" pitchFamily="18" charset="-128"/>
              </a:endParaRPr>
            </a:p>
            <a:p>
              <a:r>
                <a:rPr lang="ja-JP" altLang="en-US" sz="1800" b="1" dirty="0">
                  <a:solidFill>
                    <a:schemeClr val="accent1">
                      <a:lumMod val="50000"/>
                    </a:schemeClr>
                  </a:solidFill>
                  <a:latin typeface="HGP明朝E" panose="02020900000000000000" pitchFamily="18" charset="-128"/>
                  <a:ea typeface="HGP明朝E" panose="02020900000000000000" pitchFamily="18" charset="-128"/>
                </a:rPr>
                <a:t>　平成</a:t>
              </a:r>
              <a:r>
                <a:rPr lang="en-US" altLang="ja-JP" sz="1800" b="1" dirty="0">
                  <a:solidFill>
                    <a:schemeClr val="accent1">
                      <a:lumMod val="50000"/>
                    </a:schemeClr>
                  </a:solidFill>
                  <a:latin typeface="HGP明朝E" panose="02020900000000000000" pitchFamily="18" charset="-128"/>
                  <a:ea typeface="HGP明朝E" panose="02020900000000000000" pitchFamily="18" charset="-128"/>
                </a:rPr>
                <a:t>30</a:t>
              </a:r>
              <a:r>
                <a:rPr lang="ja-JP" altLang="en-US" sz="1800" b="1" dirty="0">
                  <a:solidFill>
                    <a:schemeClr val="accent1">
                      <a:lumMod val="50000"/>
                    </a:schemeClr>
                  </a:solidFill>
                  <a:latin typeface="HGP明朝E" panose="02020900000000000000" pitchFamily="18" charset="-128"/>
                  <a:ea typeface="HGP明朝E" panose="02020900000000000000" pitchFamily="18" charset="-128"/>
                </a:rPr>
                <a:t>年度　ピンポイント研修会</a:t>
              </a:r>
            </a:p>
          </p:txBody>
        </p:sp>
        <p:sp>
          <p:nvSpPr>
            <p:cNvPr id="7" name="正方形/長方形 6"/>
            <p:cNvSpPr/>
            <p:nvPr/>
          </p:nvSpPr>
          <p:spPr>
            <a:xfrm>
              <a:off x="350317" y="944851"/>
              <a:ext cx="5016595" cy="1046440"/>
            </a:xfrm>
            <a:prstGeom prst="rect">
              <a:avLst/>
            </a:prstGeom>
          </p:spPr>
          <p:txBody>
            <a:bodyPr wrap="square">
              <a:spAutoFit/>
            </a:bodyPr>
            <a:lstStyle/>
            <a:p>
              <a:r>
                <a:rPr lang="en-US" altLang="ja-JP" sz="2400" dirty="0">
                  <a:solidFill>
                    <a:srgbClr val="171C61"/>
                  </a:solidFill>
                  <a:latin typeface="HG創英ﾌﾟﾚｾﾞﾝｽEB" panose="02020809000000000000" pitchFamily="17" charset="-128"/>
                  <a:ea typeface="HG創英ﾌﾟﾚｾﾞﾝｽEB" panose="02020809000000000000" pitchFamily="17" charset="-128"/>
                </a:rPr>
                <a:t>『</a:t>
              </a:r>
              <a:r>
                <a:rPr lang="ja-JP" altLang="en-US" sz="2400" dirty="0">
                  <a:solidFill>
                    <a:srgbClr val="171C61"/>
                  </a:solidFill>
                  <a:latin typeface="HG創英ﾌﾟﾚｾﾞﾝｽEB" panose="02020809000000000000" pitchFamily="17" charset="-128"/>
                  <a:ea typeface="HG創英ﾌﾟﾚｾﾞﾝｽEB" panose="02020809000000000000" pitchFamily="17" charset="-128"/>
                </a:rPr>
                <a:t>困った子？困っている子？</a:t>
              </a:r>
              <a:endParaRPr lang="en-US" altLang="ja-JP" sz="2400" dirty="0">
                <a:solidFill>
                  <a:srgbClr val="171C61"/>
                </a:solidFill>
                <a:latin typeface="HG創英ﾌﾟﾚｾﾞﾝｽEB" panose="02020809000000000000" pitchFamily="17" charset="-128"/>
                <a:ea typeface="HG創英ﾌﾟﾚｾﾞﾝｽEB" panose="02020809000000000000" pitchFamily="17" charset="-128"/>
              </a:endParaRPr>
            </a:p>
            <a:p>
              <a:r>
                <a:rPr lang="ja-JP" altLang="en-US" sz="2400" dirty="0">
                  <a:solidFill>
                    <a:srgbClr val="171C61"/>
                  </a:solidFill>
                  <a:latin typeface="HG創英ﾌﾟﾚｾﾞﾝｽEB" panose="02020809000000000000" pitchFamily="17" charset="-128"/>
                  <a:ea typeface="HG創英ﾌﾟﾚｾﾞﾝｽEB" panose="02020809000000000000" pitchFamily="17" charset="-128"/>
                </a:rPr>
                <a:t>　の理解と対応について考える</a:t>
              </a:r>
              <a:r>
                <a:rPr lang="en-US" altLang="ja-JP" sz="2400" dirty="0">
                  <a:solidFill>
                    <a:srgbClr val="171C61"/>
                  </a:solidFill>
                  <a:latin typeface="HG創英ﾌﾟﾚｾﾞﾝｽEB" panose="02020809000000000000" pitchFamily="17" charset="-128"/>
                  <a:ea typeface="HG創英ﾌﾟﾚｾﾞﾝｽEB" panose="02020809000000000000" pitchFamily="17" charset="-128"/>
                </a:rPr>
                <a:t>』</a:t>
              </a:r>
            </a:p>
            <a:p>
              <a:r>
                <a:rPr lang="ja-JP" altLang="en-US" sz="1400" dirty="0">
                  <a:solidFill>
                    <a:srgbClr val="171C61"/>
                  </a:solidFill>
                  <a:latin typeface="HG創英ﾌﾟﾚｾﾞﾝｽEB" panose="02020809000000000000" pitchFamily="17" charset="-128"/>
                  <a:ea typeface="HG創英ﾌﾟﾚｾﾞﾝｽEB" panose="02020809000000000000" pitchFamily="17" charset="-128"/>
                </a:rPr>
                <a:t>　　（２回講座：１０／１７水、２／１３水）</a:t>
              </a:r>
            </a:p>
          </p:txBody>
        </p:sp>
        <p:sp>
          <p:nvSpPr>
            <p:cNvPr id="26" name="テキスト ボックス 31"/>
            <p:cNvSpPr txBox="1"/>
            <p:nvPr/>
          </p:nvSpPr>
          <p:spPr>
            <a:xfrm>
              <a:off x="285816" y="1968718"/>
              <a:ext cx="7133981" cy="369332"/>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800" b="1" dirty="0">
                  <a:solidFill>
                    <a:schemeClr val="accent1">
                      <a:lumMod val="50000"/>
                    </a:schemeClr>
                  </a:solidFill>
                  <a:latin typeface="HGS明朝E" panose="02020900000000000000" pitchFamily="18" charset="-128"/>
                  <a:ea typeface="HGS明朝E" panose="02020900000000000000" pitchFamily="18" charset="-128"/>
                  <a:cs typeface="メイリオ" panose="020B0604030504040204" pitchFamily="50" charset="-128"/>
                </a:rPr>
                <a:t>対　象：教育・保育、福祉、医療などに携わる専門職の方</a:t>
              </a:r>
            </a:p>
          </p:txBody>
        </p:sp>
      </p:grpSp>
      <p:sp>
        <p:nvSpPr>
          <p:cNvPr id="42" name="テキスト ボックス 18"/>
          <p:cNvSpPr txBox="1"/>
          <p:nvPr/>
        </p:nvSpPr>
        <p:spPr>
          <a:xfrm>
            <a:off x="1446528" y="9024428"/>
            <a:ext cx="5234125" cy="292388"/>
          </a:xfrm>
          <a:prstGeom prst="rect">
            <a:avLst/>
          </a:prstGeom>
          <a:noFill/>
        </p:spPr>
        <p:txBody>
          <a:bodyPr wrap="non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en-US" altLang="ja-JP" sz="1300" b="1" dirty="0">
                <a:solidFill>
                  <a:srgbClr val="009944"/>
                </a:solidFill>
                <a:latin typeface="メイリオ" panose="020B0604030504040204" pitchFamily="50" charset="-128"/>
                <a:ea typeface="メイリオ" panose="020B0604030504040204" pitchFamily="50" charset="-128"/>
              </a:rPr>
              <a:t>NPO</a:t>
            </a:r>
            <a:r>
              <a:rPr lang="ja-JP" altLang="en-US" sz="1300" b="1" dirty="0">
                <a:solidFill>
                  <a:srgbClr val="009944"/>
                </a:solidFill>
                <a:latin typeface="メイリオ" panose="020B0604030504040204" pitchFamily="50" charset="-128"/>
                <a:ea typeface="メイリオ" panose="020B0604030504040204" pitchFamily="50" charset="-128"/>
              </a:rPr>
              <a:t>法人はままつ子どものこころを支える会（すまいる）事務局</a:t>
            </a:r>
          </a:p>
        </p:txBody>
      </p:sp>
      <p:grpSp>
        <p:nvGrpSpPr>
          <p:cNvPr id="23" name="グループ化 22"/>
          <p:cNvGrpSpPr/>
          <p:nvPr/>
        </p:nvGrpSpPr>
        <p:grpSpPr>
          <a:xfrm>
            <a:off x="0" y="2385662"/>
            <a:ext cx="7775575" cy="6553333"/>
            <a:chOff x="-426" y="2522718"/>
            <a:chExt cx="7813427" cy="6328450"/>
          </a:xfrm>
        </p:grpSpPr>
        <p:pic>
          <p:nvPicPr>
            <p:cNvPr id="44" name="図 43" descr="http://www.digipot.net/images/photo/p095/p095_07j.jpg"/>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6" y="2522718"/>
              <a:ext cx="7813427" cy="6328450"/>
            </a:xfrm>
            <a:prstGeom prst="rect">
              <a:avLst/>
            </a:prstGeom>
            <a:noFill/>
            <a:ln>
              <a:noFill/>
            </a:ln>
          </p:spPr>
        </p:pic>
        <p:pic>
          <p:nvPicPr>
            <p:cNvPr id="1026" name="Picture 2" descr="http://frame-illust.com/fi/wp-content/uploads/2015/06/5b8f290e598db55700d2e410a9283930.png"/>
            <p:cNvPicPr>
              <a:picLocks noChangeAspect="1" noChangeArrowheads="1"/>
            </p:cNvPicPr>
            <p:nvPr/>
          </p:nvPicPr>
          <p:blipFill>
            <a:blip r:embed="rId6">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07034" y="2704811"/>
              <a:ext cx="7198504" cy="6031767"/>
            </a:xfrm>
            <a:prstGeom prst="rect">
              <a:avLst/>
            </a:prstGeom>
            <a:noFill/>
            <a:extLst>
              <a:ext uri="{909E8E84-426E-40DD-AFC4-6F175D3DCCD1}">
                <a14:hiddenFill xmlns:a14="http://schemas.microsoft.com/office/drawing/2010/main">
                  <a:solidFill>
                    <a:srgbClr val="FFFFFF"/>
                  </a:solidFill>
                </a14:hiddenFill>
              </a:ext>
            </a:extLst>
          </p:spPr>
        </p:pic>
        <p:sp>
          <p:nvSpPr>
            <p:cNvPr id="39" name="正方形/長方形 38"/>
            <p:cNvSpPr/>
            <p:nvPr/>
          </p:nvSpPr>
          <p:spPr>
            <a:xfrm>
              <a:off x="496779" y="3392714"/>
              <a:ext cx="7172333" cy="1327560"/>
            </a:xfrm>
            <a:prstGeom prst="rect">
              <a:avLst/>
            </a:prstGeom>
          </p:spPr>
          <p:txBody>
            <a:bodyPr wrap="square">
              <a:spAutoFit/>
            </a:bodyPr>
            <a:lstStyle/>
            <a:p>
              <a:pPr>
                <a:lnSpc>
                  <a:spcPts val="2500"/>
                </a:lnSpc>
              </a:pPr>
              <a:r>
                <a:rPr lang="ja-JP" altLang="en-US" sz="20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第１回 演題</a:t>
              </a:r>
              <a:r>
                <a:rPr lang="en-US" altLang="ja-JP" sz="24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 </a:t>
              </a:r>
              <a:r>
                <a:rPr lang="ja-JP" altLang="en-US" sz="24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感覚過敏と</a:t>
              </a:r>
              <a:r>
                <a:rPr lang="ja-JP" altLang="en-US" sz="2400" b="1" dirty="0" smtClean="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感覚</a:t>
              </a:r>
              <a:r>
                <a:rPr lang="ja-JP" altLang="en-US" sz="2400" b="1" dirty="0" smtClean="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過</a:t>
              </a:r>
              <a:r>
                <a:rPr lang="ja-JP" altLang="en-US" sz="2400" b="1" dirty="0" smtClean="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鈍 </a:t>
              </a:r>
              <a:r>
                <a:rPr lang="ja-JP" altLang="en-US" sz="24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 子どもの困り感</a:t>
              </a:r>
              <a:endParaRPr lang="en-US" altLang="ja-JP" sz="24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endParaRPr>
            </a:p>
            <a:p>
              <a:pPr>
                <a:lnSpc>
                  <a:spcPts val="2500"/>
                </a:lnSpc>
              </a:pPr>
              <a:r>
                <a:rPr lang="en-US" altLang="ja-JP" sz="24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               </a:t>
              </a:r>
              <a:r>
                <a:rPr lang="ja-JP" altLang="en-US" sz="24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の新たな視点　</a:t>
              </a:r>
              <a:r>
                <a:rPr lang="ja-JP" altLang="en-US" sz="20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 （仮） </a:t>
              </a:r>
              <a:r>
                <a:rPr lang="en-US" altLang="ja-JP" sz="24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a:t>
              </a:r>
              <a:endParaRPr lang="en-US" altLang="ja-JP" sz="20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endParaRPr>
            </a:p>
            <a:p>
              <a:pPr>
                <a:lnSpc>
                  <a:spcPts val="2500"/>
                </a:lnSpc>
              </a:pPr>
              <a:r>
                <a:rPr lang="ja-JP" altLang="en-US" sz="20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　</a:t>
              </a:r>
              <a:r>
                <a:rPr lang="ja-JP" altLang="en-US" sz="18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講　師： 内山　敏 先生</a:t>
              </a:r>
              <a:r>
                <a:rPr lang="ja-JP" altLang="en-US" sz="16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　浜松市発達相談支援センター「ルピロ」所長</a:t>
              </a:r>
              <a:endParaRPr lang="en-US" altLang="ja-JP" sz="16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endParaRPr>
            </a:p>
            <a:p>
              <a:pPr>
                <a:lnSpc>
                  <a:spcPts val="2500"/>
                </a:lnSpc>
              </a:pPr>
              <a:r>
                <a:rPr lang="ja-JP" altLang="en-US" sz="16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　　　　　　　　　　　　　　　　　　　</a:t>
              </a:r>
              <a:r>
                <a:rPr lang="en-US" altLang="ja-JP" sz="16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NPO</a:t>
              </a:r>
              <a:r>
                <a:rPr lang="ja-JP" altLang="en-US" sz="1600" b="1" dirty="0" err="1">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法人すまいる</a:t>
              </a:r>
              <a:r>
                <a:rPr lang="ja-JP" altLang="en-US" sz="16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rPr>
                <a:t>副代表理事）</a:t>
              </a:r>
              <a:endParaRPr lang="en-US" altLang="ja-JP" sz="1600" b="1" dirty="0">
                <a:solidFill>
                  <a:schemeClr val="tx1">
                    <a:lumMod val="95000"/>
                    <a:lumOff val="5000"/>
                  </a:schemeClr>
                </a:solidFill>
                <a:latin typeface="HGP創英ﾌﾟﾚｾﾞﾝｽEB" panose="02020800000000000000" pitchFamily="18" charset="-128"/>
                <a:ea typeface="HGP創英ﾌﾟﾚｾﾞﾝｽEB" panose="02020800000000000000" pitchFamily="18" charset="-128"/>
              </a:endParaRPr>
            </a:p>
          </p:txBody>
        </p:sp>
        <p:sp>
          <p:nvSpPr>
            <p:cNvPr id="45" name="正方形/長方形 44"/>
            <p:cNvSpPr/>
            <p:nvPr/>
          </p:nvSpPr>
          <p:spPr>
            <a:xfrm>
              <a:off x="1176751" y="7344841"/>
              <a:ext cx="5894743" cy="1310476"/>
            </a:xfrm>
            <a:prstGeom prst="rect">
              <a:avLst/>
            </a:prstGeom>
          </p:spPr>
          <p:txBody>
            <a:bodyPr wrap="square">
              <a:spAutoFit/>
            </a:bodyPr>
            <a:lstStyle/>
            <a:p>
              <a:pPr>
                <a:lnSpc>
                  <a:spcPts val="2500"/>
                </a:lnSpc>
              </a:pPr>
              <a:r>
                <a:rPr lang="ja-JP" altLang="en-US" sz="1600" spc="30" dirty="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日　程：</a:t>
              </a:r>
              <a:r>
                <a:rPr lang="ja-JP" altLang="en-US" sz="1600" b="1" spc="30" dirty="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平成３０年１０月１７日（水</a:t>
              </a:r>
              <a:r>
                <a:rPr lang="ja-JP" altLang="en-US" sz="1600" spc="30" dirty="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a:t>
              </a:r>
              <a:endParaRPr lang="en-US" altLang="ja-JP" sz="2000" spc="30" dirty="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endParaRPr>
            </a:p>
            <a:p>
              <a:pPr>
                <a:lnSpc>
                  <a:spcPts val="2500"/>
                </a:lnSpc>
              </a:pPr>
              <a:r>
                <a:rPr lang="ja-JP" altLang="en-US" sz="1600" spc="30" dirty="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時　間：１９：００～２１：００（受付１８</a:t>
              </a:r>
              <a:r>
                <a:rPr lang="en-US" altLang="ja-JP" sz="1600" spc="30" dirty="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a:t>
              </a:r>
              <a:r>
                <a:rPr lang="ja-JP" altLang="en-US" sz="1600" spc="30" dirty="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３０～）</a:t>
              </a:r>
              <a:endParaRPr lang="en-US" altLang="ja-JP" sz="1600" spc="30" dirty="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endParaRPr>
            </a:p>
            <a:p>
              <a:pPr>
                <a:lnSpc>
                  <a:spcPts val="2500"/>
                </a:lnSpc>
              </a:pPr>
              <a:r>
                <a:rPr lang="ja-JP" altLang="en-US" sz="1600" spc="30" dirty="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場　所：浜松市福祉交流センター　２１会議室</a:t>
              </a:r>
              <a:endParaRPr lang="en-US" altLang="ja-JP" sz="1600" spc="30" dirty="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endParaRPr>
            </a:p>
            <a:p>
              <a:pPr>
                <a:lnSpc>
                  <a:spcPts val="2500"/>
                </a:lnSpc>
              </a:pPr>
              <a:r>
                <a:rPr lang="ja-JP" altLang="en-US" sz="1600" spc="30" dirty="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駐車場：無料駐車場　</a:t>
              </a:r>
              <a:r>
                <a:rPr lang="ja-JP" altLang="en-US" sz="1400" spc="30" dirty="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＊台数制限あり</a:t>
              </a:r>
              <a:endParaRPr lang="en-US" altLang="ja-JP" sz="1100" spc="30" dirty="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endParaRPr>
            </a:p>
          </p:txBody>
        </p:sp>
        <p:grpSp>
          <p:nvGrpSpPr>
            <p:cNvPr id="15" name="グループ化 14"/>
            <p:cNvGrpSpPr/>
            <p:nvPr/>
          </p:nvGrpSpPr>
          <p:grpSpPr>
            <a:xfrm>
              <a:off x="707723" y="6455894"/>
              <a:ext cx="2150912" cy="705227"/>
              <a:chOff x="962465" y="5785814"/>
              <a:chExt cx="2150912" cy="705227"/>
            </a:xfrm>
          </p:grpSpPr>
          <p:pic>
            <p:nvPicPr>
              <p:cNvPr id="48" name="図 47" descr="めくれた付箋紙素材/透過png (b9.png - 192x50)"/>
              <p:cNvPicPr/>
              <p:nvPr/>
            </p:nvPicPr>
            <p:blipFill>
              <a:blip r:embed="rId8">
                <a:extLst>
                  <a:ext uri="{28A0092B-C50C-407E-A947-70E740481C1C}">
                    <a14:useLocalDpi xmlns:a14="http://schemas.microsoft.com/office/drawing/2010/main" val="0"/>
                  </a:ext>
                </a:extLst>
              </a:blip>
              <a:srcRect/>
              <a:stretch>
                <a:fillRect/>
              </a:stretch>
            </p:blipFill>
            <p:spPr bwMode="auto">
              <a:xfrm rot="20956424">
                <a:off x="962465" y="5785814"/>
                <a:ext cx="2150912" cy="705227"/>
              </a:xfrm>
              <a:prstGeom prst="rect">
                <a:avLst/>
              </a:prstGeom>
              <a:noFill/>
              <a:ln>
                <a:noFill/>
              </a:ln>
            </p:spPr>
          </p:pic>
          <p:sp>
            <p:nvSpPr>
              <p:cNvPr id="14" name="テキスト ボックス 13"/>
              <p:cNvSpPr txBox="1"/>
              <p:nvPr/>
            </p:nvSpPr>
            <p:spPr>
              <a:xfrm rot="20999780">
                <a:off x="1061500" y="5880541"/>
                <a:ext cx="1956202" cy="512129"/>
              </a:xfrm>
              <a:prstGeom prst="rect">
                <a:avLst/>
              </a:prstGeom>
              <a:noFill/>
            </p:spPr>
            <p:txBody>
              <a:bodyPr wrap="square" rtlCol="0">
                <a:spAutoFit/>
              </a:bodyPr>
              <a:lstStyle/>
              <a:p>
                <a:r>
                  <a:rPr kumimoji="1" lang="ja-JP" altLang="en-US" sz="1400" dirty="0"/>
                  <a:t>学校場面での子どもへの関わり方</a:t>
                </a:r>
              </a:p>
            </p:txBody>
          </p:sp>
        </p:grpSp>
        <p:grpSp>
          <p:nvGrpSpPr>
            <p:cNvPr id="17" name="グループ化 16"/>
            <p:cNvGrpSpPr/>
            <p:nvPr/>
          </p:nvGrpSpPr>
          <p:grpSpPr>
            <a:xfrm>
              <a:off x="2979315" y="6427949"/>
              <a:ext cx="2004982" cy="635544"/>
              <a:chOff x="3074048" y="5800809"/>
              <a:chExt cx="2004982" cy="635544"/>
            </a:xfrm>
          </p:grpSpPr>
          <p:pic>
            <p:nvPicPr>
              <p:cNvPr id="49" name="図 48" descr="めくれた付箋紙素材/透過png (b12.png - 192x50)"/>
              <p:cNvPicPr/>
              <p:nvPr/>
            </p:nvPicPr>
            <p:blipFill>
              <a:blip r:embed="rId9">
                <a:extLst>
                  <a:ext uri="{28A0092B-C50C-407E-A947-70E740481C1C}">
                    <a14:useLocalDpi xmlns:a14="http://schemas.microsoft.com/office/drawing/2010/main" val="0"/>
                  </a:ext>
                </a:extLst>
              </a:blip>
              <a:srcRect/>
              <a:stretch>
                <a:fillRect/>
              </a:stretch>
            </p:blipFill>
            <p:spPr bwMode="auto">
              <a:xfrm rot="21014679">
                <a:off x="3074048" y="5800809"/>
                <a:ext cx="2004982" cy="635544"/>
              </a:xfrm>
              <a:prstGeom prst="rect">
                <a:avLst/>
              </a:prstGeom>
              <a:noFill/>
              <a:ln>
                <a:noFill/>
              </a:ln>
            </p:spPr>
          </p:pic>
          <p:sp>
            <p:nvSpPr>
              <p:cNvPr id="51" name="テキスト ボックス 50"/>
              <p:cNvSpPr txBox="1"/>
              <p:nvPr/>
            </p:nvSpPr>
            <p:spPr>
              <a:xfrm rot="20938817">
                <a:off x="3152707" y="5877385"/>
                <a:ext cx="1865013" cy="512129"/>
              </a:xfrm>
              <a:prstGeom prst="rect">
                <a:avLst/>
              </a:prstGeom>
              <a:noFill/>
            </p:spPr>
            <p:txBody>
              <a:bodyPr wrap="square" rtlCol="0">
                <a:spAutoFit/>
              </a:bodyPr>
              <a:lstStyle/>
              <a:p>
                <a:r>
                  <a:rPr lang="ja-JP" altLang="en-US" sz="1400" dirty="0"/>
                  <a:t>小学校・中学校の関わりの大切さ</a:t>
                </a:r>
                <a:endParaRPr kumimoji="1" lang="ja-JP" altLang="en-US" sz="1400" dirty="0"/>
              </a:p>
            </p:txBody>
          </p:sp>
        </p:grpSp>
        <p:grpSp>
          <p:nvGrpSpPr>
            <p:cNvPr id="18" name="グループ化 17"/>
            <p:cNvGrpSpPr/>
            <p:nvPr/>
          </p:nvGrpSpPr>
          <p:grpSpPr>
            <a:xfrm>
              <a:off x="5026555" y="6420032"/>
              <a:ext cx="2358502" cy="607689"/>
              <a:chOff x="4765099" y="5797915"/>
              <a:chExt cx="2358502" cy="607689"/>
            </a:xfrm>
          </p:grpSpPr>
          <p:pic>
            <p:nvPicPr>
              <p:cNvPr id="50" name="図 49" descr="めくれた付箋紙素材/透過png (b9.png - 192x50)"/>
              <p:cNvPicPr/>
              <p:nvPr/>
            </p:nvPicPr>
            <p:blipFill>
              <a:blip r:embed="rId8">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rot="20987246">
                <a:off x="4765099" y="5797915"/>
                <a:ext cx="2004024" cy="607689"/>
              </a:xfrm>
              <a:prstGeom prst="rect">
                <a:avLst/>
              </a:prstGeom>
              <a:noFill/>
              <a:ln>
                <a:noFill/>
              </a:ln>
            </p:spPr>
          </p:pic>
          <p:sp>
            <p:nvSpPr>
              <p:cNvPr id="52" name="テキスト ボックス 51"/>
              <p:cNvSpPr txBox="1"/>
              <p:nvPr/>
            </p:nvSpPr>
            <p:spPr>
              <a:xfrm rot="20995652">
                <a:off x="4929036" y="5927792"/>
                <a:ext cx="2194565" cy="301253"/>
              </a:xfrm>
              <a:prstGeom prst="rect">
                <a:avLst/>
              </a:prstGeom>
              <a:noFill/>
            </p:spPr>
            <p:txBody>
              <a:bodyPr wrap="square" rtlCol="0">
                <a:spAutoFit/>
              </a:bodyPr>
              <a:lstStyle/>
              <a:p>
                <a:r>
                  <a:rPr kumimoji="1" lang="ja-JP" altLang="en-US" sz="1400" dirty="0"/>
                  <a:t>子どもの抱える世界</a:t>
                </a:r>
              </a:p>
            </p:txBody>
          </p:sp>
        </p:grpSp>
        <p:sp>
          <p:nvSpPr>
            <p:cNvPr id="53" name="正方形/長方形 52"/>
            <p:cNvSpPr/>
            <p:nvPr/>
          </p:nvSpPr>
          <p:spPr>
            <a:xfrm>
              <a:off x="675003" y="4810760"/>
              <a:ext cx="6479349" cy="1515796"/>
            </a:xfrm>
            <a:prstGeom prst="rect">
              <a:avLst/>
            </a:prstGeom>
          </p:spPr>
          <p:txBody>
            <a:bodyPr wrap="square">
              <a:spAutoFit/>
            </a:bodyPr>
            <a:lstStyle/>
            <a:p>
              <a:r>
                <a:rPr lang="ja-JP" altLang="en-US" sz="1600" dirty="0">
                  <a:solidFill>
                    <a:schemeClr val="tx1">
                      <a:lumMod val="95000"/>
                      <a:lumOff val="5000"/>
                    </a:schemeClr>
                  </a:solidFill>
                  <a:latin typeface="HG創英ﾌﾟﾚｾﾞﾝｽEB" panose="02020809000000000000" pitchFamily="17" charset="-128"/>
                  <a:ea typeface="HG創英ﾌﾟﾚｾﾞﾝｽEB" panose="02020809000000000000" pitchFamily="17" charset="-128"/>
                </a:rPr>
                <a:t>　</a:t>
              </a:r>
              <a:r>
                <a:rPr lang="ja-JP" altLang="en-US" sz="1600" dirty="0">
                  <a:solidFill>
                    <a:schemeClr val="tx1">
                      <a:lumMod val="95000"/>
                      <a:lumOff val="5000"/>
                    </a:schemeClr>
                  </a:solidFill>
                  <a:latin typeface="HGPｺﾞｼｯｸM" panose="020B0600000000000000" pitchFamily="50" charset="-128"/>
                  <a:ea typeface="HGPｺﾞｼｯｸM" panose="020B0600000000000000" pitchFamily="50" charset="-128"/>
                </a:rPr>
                <a:t>平成３０年度は、</a:t>
              </a:r>
              <a:r>
                <a:rPr lang="en-US" altLang="ja-JP" sz="1600" dirty="0">
                  <a:solidFill>
                    <a:schemeClr val="tx1">
                      <a:lumMod val="95000"/>
                      <a:lumOff val="5000"/>
                    </a:schemeClr>
                  </a:solidFill>
                  <a:latin typeface="HGPｺﾞｼｯｸM" panose="020B0600000000000000" pitchFamily="50" charset="-128"/>
                  <a:ea typeface="HGPｺﾞｼｯｸM" panose="020B0600000000000000" pitchFamily="50" charset="-128"/>
                </a:rPr>
                <a:t>『</a:t>
              </a:r>
              <a:r>
                <a:rPr lang="ja-JP" altLang="en-US" sz="1600" dirty="0">
                  <a:solidFill>
                    <a:schemeClr val="tx1">
                      <a:lumMod val="95000"/>
                      <a:lumOff val="5000"/>
                    </a:schemeClr>
                  </a:solidFill>
                  <a:latin typeface="HGPｺﾞｼｯｸM" panose="020B0600000000000000" pitchFamily="50" charset="-128"/>
                  <a:ea typeface="HGPｺﾞｼｯｸM" panose="020B0600000000000000" pitchFamily="50" charset="-128"/>
                </a:rPr>
                <a:t>困った子？困っている子？の理解と対応</a:t>
              </a:r>
              <a:r>
                <a:rPr lang="en-US" altLang="ja-JP" sz="1600" dirty="0">
                  <a:solidFill>
                    <a:schemeClr val="tx1">
                      <a:lumMod val="95000"/>
                      <a:lumOff val="5000"/>
                    </a:schemeClr>
                  </a:solidFill>
                  <a:latin typeface="HGPｺﾞｼｯｸM" panose="020B0600000000000000" pitchFamily="50" charset="-128"/>
                  <a:ea typeface="HGPｺﾞｼｯｸM" panose="020B0600000000000000" pitchFamily="50" charset="-128"/>
                </a:rPr>
                <a:t>』</a:t>
              </a:r>
              <a:r>
                <a:rPr lang="ja-JP" altLang="en-US" sz="1600" dirty="0">
                  <a:solidFill>
                    <a:schemeClr val="tx1">
                      <a:lumMod val="95000"/>
                      <a:lumOff val="5000"/>
                    </a:schemeClr>
                  </a:solidFill>
                  <a:latin typeface="HGPｺﾞｼｯｸM" panose="020B0600000000000000" pitchFamily="50" charset="-128"/>
                  <a:ea typeface="HGPｺﾞｼｯｸM" panose="020B0600000000000000" pitchFamily="50" charset="-128"/>
                </a:rPr>
                <a:t>をメインテーマとして、研修会を実施してまいります。今回の講師は、皆さまよくご存じの内山　敏　先生（ルピロ所長）です。本年度のテーマを踏まえて、大変示唆に</a:t>
              </a:r>
              <a:endParaRPr lang="en-US" altLang="ja-JP" sz="1600" dirty="0">
                <a:solidFill>
                  <a:schemeClr val="tx1">
                    <a:lumMod val="95000"/>
                    <a:lumOff val="5000"/>
                  </a:schemeClr>
                </a:solidFill>
                <a:latin typeface="HGPｺﾞｼｯｸM" panose="020B0600000000000000" pitchFamily="50" charset="-128"/>
                <a:ea typeface="HGPｺﾞｼｯｸM" panose="020B0600000000000000" pitchFamily="50" charset="-128"/>
              </a:endParaRPr>
            </a:p>
            <a:p>
              <a:r>
                <a:rPr lang="ja-JP" altLang="en-US" sz="1600" dirty="0">
                  <a:solidFill>
                    <a:schemeClr val="tx1">
                      <a:lumMod val="95000"/>
                      <a:lumOff val="5000"/>
                    </a:schemeClr>
                  </a:solidFill>
                  <a:latin typeface="HGPｺﾞｼｯｸM" panose="020B0600000000000000" pitchFamily="50" charset="-128"/>
                  <a:ea typeface="HGPｺﾞｼｯｸM" panose="020B0600000000000000" pitchFamily="50" charset="-128"/>
                </a:rPr>
                <a:t>富んだお話を聞かせていただけると思います。</a:t>
              </a:r>
              <a:endParaRPr lang="en-US" altLang="ja-JP" sz="1600" dirty="0">
                <a:solidFill>
                  <a:schemeClr val="tx1">
                    <a:lumMod val="95000"/>
                    <a:lumOff val="5000"/>
                  </a:schemeClr>
                </a:solidFill>
                <a:latin typeface="HGPｺﾞｼｯｸM" panose="020B0600000000000000" pitchFamily="50" charset="-128"/>
                <a:ea typeface="HGPｺﾞｼｯｸM" panose="020B0600000000000000" pitchFamily="50" charset="-128"/>
              </a:endParaRPr>
            </a:p>
            <a:p>
              <a:r>
                <a:rPr lang="ja-JP" altLang="en-US" sz="1600" dirty="0">
                  <a:solidFill>
                    <a:schemeClr val="tx1">
                      <a:lumMod val="95000"/>
                      <a:lumOff val="5000"/>
                    </a:schemeClr>
                  </a:solidFill>
                  <a:latin typeface="HGPｺﾞｼｯｸM" panose="020B0600000000000000" pitchFamily="50" charset="-128"/>
                  <a:ea typeface="HGPｺﾞｼｯｸM" panose="020B0600000000000000" pitchFamily="50" charset="-128"/>
                </a:rPr>
                <a:t>現場でご活躍されている多くの皆さまにご参加いただければと思います。</a:t>
              </a:r>
              <a:endParaRPr lang="en-US" altLang="ja-JP" sz="1600" dirty="0">
                <a:solidFill>
                  <a:schemeClr val="tx1">
                    <a:lumMod val="95000"/>
                    <a:lumOff val="5000"/>
                  </a:schemeClr>
                </a:solidFill>
                <a:latin typeface="HGPｺﾞｼｯｸM" panose="020B0600000000000000" pitchFamily="50" charset="-128"/>
                <a:ea typeface="HGPｺﾞｼｯｸM" panose="020B0600000000000000" pitchFamily="50" charset="-128"/>
              </a:endParaRPr>
            </a:p>
            <a:p>
              <a:endParaRPr lang="ja-JP" altLang="en-US" sz="1600" dirty="0">
                <a:solidFill>
                  <a:schemeClr val="tx1">
                    <a:lumMod val="95000"/>
                    <a:lumOff val="5000"/>
                  </a:schemeClr>
                </a:solidFill>
                <a:latin typeface="HGPｺﾞｼｯｸM" panose="020B0600000000000000" pitchFamily="50" charset="-128"/>
                <a:ea typeface="HGPｺﾞｼｯｸM" panose="020B0600000000000000" pitchFamily="50" charset="-128"/>
              </a:endParaRPr>
            </a:p>
          </p:txBody>
        </p:sp>
      </p:grpSp>
    </p:spTree>
    <p:extLst>
      <p:ext uri="{BB962C8B-B14F-4D97-AF65-F5344CB8AC3E}">
        <p14:creationId xmlns:p14="http://schemas.microsoft.com/office/powerpoint/2010/main" val="779290052"/>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579</TotalTime>
  <Words>87</Words>
  <Application>Microsoft Office PowerPoint</Application>
  <PresentationFormat>ユーザー設定</PresentationFormat>
  <Paragraphs>31</Paragraphs>
  <Slides>1</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vt:i4>
      </vt:variant>
    </vt:vector>
  </HeadingPairs>
  <TitlesOfParts>
    <vt:vector size="14" baseType="lpstr">
      <vt:lpstr>HGPｺﾞｼｯｸM</vt:lpstr>
      <vt:lpstr>HGP創英ﾌﾟﾚｾﾞﾝｽEB</vt:lpstr>
      <vt:lpstr>HGP明朝B</vt:lpstr>
      <vt:lpstr>HGP明朝E</vt:lpstr>
      <vt:lpstr>HGSｺﾞｼｯｸE</vt:lpstr>
      <vt:lpstr>HGS明朝E</vt:lpstr>
      <vt:lpstr>HG創英ﾌﾟﾚｾﾞﾝｽEB</vt:lpstr>
      <vt:lpstr>ＭＳ Ｐゴシック</vt:lpstr>
      <vt:lpstr>メイリオ</vt:lpstr>
      <vt:lpstr>Arial</vt:lpstr>
      <vt:lpstr>Calibri</vt:lpstr>
      <vt:lpstr>Calibri Light</vt:lpstr>
      <vt:lpstr>1_ガイド入りテンプレートサンプル20130531三木さん</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小粥 義雄</cp:lastModifiedBy>
  <cp:revision>86</cp:revision>
  <cp:lastPrinted>2018-09-18T07:02:00Z</cp:lastPrinted>
  <dcterms:created xsi:type="dcterms:W3CDTF">2013-08-07T01:16:52Z</dcterms:created>
  <dcterms:modified xsi:type="dcterms:W3CDTF">2018-09-18T11:03:57Z</dcterms:modified>
</cp:coreProperties>
</file>